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64" r:id="rId2"/>
    <p:sldId id="266" r:id="rId3"/>
    <p:sldId id="258" r:id="rId4"/>
    <p:sldId id="263" r:id="rId5"/>
    <p:sldId id="269" r:id="rId6"/>
    <p:sldId id="268" r:id="rId7"/>
    <p:sldId id="270" r:id="rId8"/>
    <p:sldId id="271" r:id="rId9"/>
    <p:sldId id="272" r:id="rId10"/>
    <p:sldId id="260" r:id="rId11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8C"/>
    <a:srgbClr val="F2E6CC"/>
    <a:srgbClr val="E03A00"/>
    <a:srgbClr val="172B7E"/>
    <a:srgbClr val="2BA287"/>
    <a:srgbClr val="19A78C"/>
    <a:srgbClr val="19937C"/>
    <a:srgbClr val="43AB97"/>
    <a:srgbClr val="00A480"/>
    <a:srgbClr val="00A4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81178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68233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3113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0552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0981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3036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34548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8878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18413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73977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/>
              <a:t>Arrastre la imagen al marcador de posición o haga clic en el icono para agregar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4998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2DB89D-5D07-394E-9E68-0DA793DAC88A}" type="datetimeFigureOut">
              <a:rPr lang="es-ES" smtClean="0"/>
              <a:t>26/01/2025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31618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1767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/>
          <p:cNvSpPr txBox="1"/>
          <p:nvPr/>
        </p:nvSpPr>
        <p:spPr>
          <a:xfrm>
            <a:off x="3514722" y="2920654"/>
            <a:ext cx="2093483" cy="502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ro-RO" sz="3200" i="1" dirty="0">
                <a:solidFill>
                  <a:srgbClr val="CC008C"/>
                </a:solidFill>
                <a:latin typeface="Ancizar Serif"/>
                <a:cs typeface="Ancizar Serif"/>
              </a:rPr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4132190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/>
          <p:cNvSpPr txBox="1">
            <a:spLocks/>
          </p:cNvSpPr>
          <p:nvPr/>
        </p:nvSpPr>
        <p:spPr>
          <a:xfrm>
            <a:off x="1452368" y="2150690"/>
            <a:ext cx="6201268" cy="9701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000" dirty="0">
                <a:solidFill>
                  <a:srgbClr val="172B7E"/>
                </a:solidFill>
                <a:latin typeface="Ancizar Serif"/>
                <a:cs typeface="Ancizar Serif"/>
              </a:rPr>
              <a:t>“Mi primer diseño”</a:t>
            </a:r>
          </a:p>
        </p:txBody>
      </p:sp>
      <p:cxnSp>
        <p:nvCxnSpPr>
          <p:cNvPr id="4" name="Conector recto 3"/>
          <p:cNvCxnSpPr/>
          <p:nvPr/>
        </p:nvCxnSpPr>
        <p:spPr>
          <a:xfrm>
            <a:off x="1678803" y="3941390"/>
            <a:ext cx="5810117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CuadroTexto 4"/>
          <p:cNvSpPr txBox="1"/>
          <p:nvPr/>
        </p:nvSpPr>
        <p:spPr>
          <a:xfrm>
            <a:off x="2796651" y="2936138"/>
            <a:ext cx="35464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ncizar Sans"/>
                <a:cs typeface="Ancizar Sans"/>
              </a:rPr>
              <a:t> Carlos Fernando Quintero Castillo</a:t>
            </a:r>
          </a:p>
          <a:p>
            <a:pPr algn="ctr"/>
            <a:r>
              <a:rPr lang="es-E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ncizar Sans"/>
                <a:cs typeface="Ancizar Sans"/>
              </a:rPr>
              <a:t>Juan Sebastian Otalora Quiroga</a:t>
            </a:r>
          </a:p>
          <a:p>
            <a:pPr algn="ctr"/>
            <a:r>
              <a:rPr lang="es-CO" b="1" dirty="0">
                <a:solidFill>
                  <a:schemeClr val="tx1">
                    <a:lumMod val="50000"/>
                    <a:lumOff val="50000"/>
                  </a:schemeClr>
                </a:solidFill>
                <a:latin typeface="Ancizar Sans"/>
              </a:rPr>
              <a:t>Brigitte Vanessa Quiñonez </a:t>
            </a:r>
            <a:r>
              <a:rPr lang="es-CO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ncizar Sans"/>
              </a:rPr>
              <a:t>Capera</a:t>
            </a:r>
            <a:endParaRPr lang="es-CO" b="1" dirty="0">
              <a:solidFill>
                <a:schemeClr val="tx1">
                  <a:lumMod val="50000"/>
                  <a:lumOff val="50000"/>
                </a:schemeClr>
              </a:solidFill>
              <a:latin typeface="Ancizar Sans"/>
            </a:endParaRPr>
          </a:p>
          <a:p>
            <a:pPr algn="ctr"/>
            <a:endParaRPr lang="es-ES" b="1" dirty="0">
              <a:solidFill>
                <a:schemeClr val="tx1">
                  <a:lumMod val="50000"/>
                  <a:lumOff val="50000"/>
                </a:schemeClr>
              </a:solidFill>
              <a:latin typeface="Ancizar Sans"/>
              <a:cs typeface="Ancizar Sans"/>
            </a:endParaRPr>
          </a:p>
        </p:txBody>
      </p:sp>
      <p:sp>
        <p:nvSpPr>
          <p:cNvPr id="7" name="Título 1"/>
          <p:cNvSpPr txBox="1">
            <a:spLocks/>
          </p:cNvSpPr>
          <p:nvPr/>
        </p:nvSpPr>
        <p:spPr>
          <a:xfrm>
            <a:off x="1471366" y="3941390"/>
            <a:ext cx="6201268" cy="9701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solidFill>
                  <a:srgbClr val="172B7E"/>
                </a:solidFill>
                <a:latin typeface="Ancizar Serif"/>
                <a:cs typeface="Ancizar Serif"/>
              </a:rPr>
              <a:t>Facultad de Ingeniería – Electrónica Digital I - Sede Bogotá</a:t>
            </a:r>
          </a:p>
        </p:txBody>
      </p:sp>
    </p:spTree>
    <p:extLst>
      <p:ext uri="{BB962C8B-B14F-4D97-AF65-F5344CB8AC3E}">
        <p14:creationId xmlns:p14="http://schemas.microsoft.com/office/powerpoint/2010/main" val="2374332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/>
          <p:cNvSpPr txBox="1">
            <a:spLocks/>
          </p:cNvSpPr>
          <p:nvPr/>
        </p:nvSpPr>
        <p:spPr>
          <a:xfrm>
            <a:off x="477376" y="239030"/>
            <a:ext cx="6609810" cy="395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2400" dirty="0">
                <a:solidFill>
                  <a:srgbClr val="172B7E"/>
                </a:solidFill>
                <a:latin typeface="Ancizar Serif"/>
                <a:cs typeface="Ancizar Serif"/>
              </a:rPr>
              <a:t>“Mi primer diseño”</a:t>
            </a:r>
          </a:p>
        </p:txBody>
      </p:sp>
      <p:sp>
        <p:nvSpPr>
          <p:cNvPr id="15" name="Título 1"/>
          <p:cNvSpPr txBox="1">
            <a:spLocks/>
          </p:cNvSpPr>
          <p:nvPr/>
        </p:nvSpPr>
        <p:spPr>
          <a:xfrm>
            <a:off x="477375" y="641723"/>
            <a:ext cx="7877165" cy="24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1400" spc="300" dirty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DESCRIPCION DEL PROBLEMA</a:t>
            </a:r>
            <a:endParaRPr lang="es-ES" sz="1400" spc="300" dirty="0">
              <a:solidFill>
                <a:srgbClr val="172B7E"/>
              </a:solidFill>
              <a:latin typeface="Ancizar Sans" panose="020B0602040300000003" pitchFamily="34" charset="0"/>
              <a:cs typeface="Ancizar Serif"/>
            </a:endParaRPr>
          </a:p>
        </p:txBody>
      </p:sp>
      <p:sp>
        <p:nvSpPr>
          <p:cNvPr id="18" name="Rectángulo 17"/>
          <p:cNvSpPr/>
          <p:nvPr/>
        </p:nvSpPr>
        <p:spPr>
          <a:xfrm>
            <a:off x="595647" y="5676007"/>
            <a:ext cx="2961070" cy="24320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ncizar Sans Thin"/>
                <a:cs typeface="Ancizar Sans Thin"/>
              </a:rPr>
              <a:t>Imagen ilustrativa generada por IA</a:t>
            </a:r>
          </a:p>
        </p:txBody>
      </p:sp>
      <p:sp>
        <p:nvSpPr>
          <p:cNvPr id="19" name="1 Rectángulo"/>
          <p:cNvSpPr/>
          <p:nvPr/>
        </p:nvSpPr>
        <p:spPr>
          <a:xfrm>
            <a:off x="595647" y="1080201"/>
            <a:ext cx="5218886" cy="4600503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0" name="21 Rectángulo"/>
          <p:cNvSpPr/>
          <p:nvPr/>
        </p:nvSpPr>
        <p:spPr>
          <a:xfrm>
            <a:off x="2453640" y="3239265"/>
            <a:ext cx="1363811" cy="2975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0000"/>
              </a:lnSpc>
            </a:pPr>
            <a:r>
              <a:rPr lang="es-CO" sz="16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Ancizar Sans" pitchFamily="34" charset="0"/>
                <a:cs typeface="Ancizar Sans"/>
              </a:rPr>
              <a:t>IMAGEN</a:t>
            </a:r>
            <a:endParaRPr lang="es-ES" sz="1600" b="1" spc="300" dirty="0">
              <a:solidFill>
                <a:schemeClr val="tx1">
                  <a:lumMod val="50000"/>
                  <a:lumOff val="50000"/>
                </a:schemeClr>
              </a:solidFill>
              <a:latin typeface="Ancizar Sans" pitchFamily="34" charset="0"/>
              <a:cs typeface="Ancizar Sans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6072885" y="1385485"/>
            <a:ext cx="266987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Para este laboratorio se planteo el diseño del circuito de control de un interruptor y un conmutador para la alimentación de una carga, ya sea desde la red o desde un sistema fotovoltaico.</a:t>
            </a:r>
          </a:p>
        </p:txBody>
      </p:sp>
    </p:spTree>
    <p:extLst>
      <p:ext uri="{BB962C8B-B14F-4D97-AF65-F5344CB8AC3E}">
        <p14:creationId xmlns:p14="http://schemas.microsoft.com/office/powerpoint/2010/main" val="2239052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602946" y="5676007"/>
            <a:ext cx="2961070" cy="24320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ncizar Sans Thin"/>
                <a:cs typeface="Ancizar Sans Thin"/>
              </a:rPr>
              <a:t>Diagrama de flujo de funcionamiento del sistema</a:t>
            </a:r>
          </a:p>
        </p:txBody>
      </p:sp>
      <p:pic>
        <p:nvPicPr>
          <p:cNvPr id="7" name="Imagen 6" descr="dos contenedores-08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86" y="1178600"/>
            <a:ext cx="7949514" cy="4565444"/>
          </a:xfrm>
          <a:prstGeom prst="rect">
            <a:avLst/>
          </a:prstGeom>
        </p:spPr>
      </p:pic>
      <p:sp>
        <p:nvSpPr>
          <p:cNvPr id="8" name="Título 1"/>
          <p:cNvSpPr txBox="1">
            <a:spLocks/>
          </p:cNvSpPr>
          <p:nvPr/>
        </p:nvSpPr>
        <p:spPr>
          <a:xfrm>
            <a:off x="477376" y="239030"/>
            <a:ext cx="6609810" cy="395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2400" dirty="0">
                <a:solidFill>
                  <a:srgbClr val="172B7E"/>
                </a:solidFill>
                <a:latin typeface="Ancizar Serif"/>
                <a:cs typeface="Ancizar Serif"/>
              </a:rPr>
              <a:t>“Mi primer diseño”</a:t>
            </a:r>
          </a:p>
        </p:txBody>
      </p:sp>
      <p:sp>
        <p:nvSpPr>
          <p:cNvPr id="9" name="Título 1"/>
          <p:cNvSpPr txBox="1">
            <a:spLocks/>
          </p:cNvSpPr>
          <p:nvPr/>
        </p:nvSpPr>
        <p:spPr>
          <a:xfrm>
            <a:off x="477375" y="641723"/>
            <a:ext cx="7877165" cy="24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1400" spc="300" dirty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DOMINIO COMPORTAMENTAL</a:t>
            </a:r>
            <a:endParaRPr lang="es-ES" sz="1400" spc="300" dirty="0">
              <a:solidFill>
                <a:srgbClr val="172B7E"/>
              </a:solidFill>
              <a:latin typeface="Ancizar Sans" panose="020B0602040300000003" pitchFamily="34" charset="0"/>
              <a:cs typeface="Ancizar Serif"/>
            </a:endParaRPr>
          </a:p>
        </p:txBody>
      </p:sp>
      <p:sp>
        <p:nvSpPr>
          <p:cNvPr id="14" name="Título 1"/>
          <p:cNvSpPr txBox="1">
            <a:spLocks/>
          </p:cNvSpPr>
          <p:nvPr/>
        </p:nvSpPr>
        <p:spPr>
          <a:xfrm>
            <a:off x="602947" y="1240773"/>
            <a:ext cx="798488" cy="5619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000" dirty="0">
                <a:solidFill>
                  <a:srgbClr val="19937C"/>
                </a:solidFill>
                <a:latin typeface="Ancizar Sans Extrabold"/>
                <a:cs typeface="Ancizar Sans Extrabold"/>
              </a:rPr>
              <a:t>a.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948005" y="1726454"/>
            <a:ext cx="3297423" cy="3728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s-E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Se busca que el sistema de control supla energía la carga constantemente, priorizando el uso de energía renovable para ahorrar costos y aprovechando la irradiancia en la zona de instalación.</a:t>
            </a:r>
          </a:p>
        </p:txBody>
      </p:sp>
      <p:sp>
        <p:nvSpPr>
          <p:cNvPr id="18" name="1 Rectángulo">
            <a:extLst>
              <a:ext uri="{FF2B5EF4-FFF2-40B4-BE49-F238E27FC236}">
                <a16:creationId xmlns:a16="http://schemas.microsoft.com/office/drawing/2014/main" id="{2214E7E6-CDE6-4D45-9D9B-9E26810060BA}"/>
              </a:ext>
            </a:extLst>
          </p:cNvPr>
          <p:cNvSpPr/>
          <p:nvPr/>
        </p:nvSpPr>
        <p:spPr>
          <a:xfrm>
            <a:off x="4702641" y="1334279"/>
            <a:ext cx="3610934" cy="4255017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9122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3DDE4F-70A9-FCFF-8378-B990A5870C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812B0854-4E70-223B-A24E-67B72B97305E}"/>
              </a:ext>
            </a:extLst>
          </p:cNvPr>
          <p:cNvSpPr/>
          <p:nvPr/>
        </p:nvSpPr>
        <p:spPr>
          <a:xfrm>
            <a:off x="602946" y="5676007"/>
            <a:ext cx="2961070" cy="24320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ncizar Sans Thin"/>
                <a:cs typeface="Ancizar Sans Thin"/>
              </a:rPr>
              <a:t>Tabla de verdad de acuerdo al comportamiento esperado</a:t>
            </a:r>
          </a:p>
        </p:txBody>
      </p:sp>
      <p:pic>
        <p:nvPicPr>
          <p:cNvPr id="7" name="Imagen 6" descr="dos contenedores-08.eps">
            <a:extLst>
              <a:ext uri="{FF2B5EF4-FFF2-40B4-BE49-F238E27FC236}">
                <a16:creationId xmlns:a16="http://schemas.microsoft.com/office/drawing/2014/main" id="{0D4725CF-D382-3774-36B9-1EB1E727AC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86" y="1178600"/>
            <a:ext cx="7949514" cy="4565444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674E6FE8-7EEF-482D-8FC0-04C951AB67B4}"/>
              </a:ext>
            </a:extLst>
          </p:cNvPr>
          <p:cNvSpPr txBox="1">
            <a:spLocks/>
          </p:cNvSpPr>
          <p:nvPr/>
        </p:nvSpPr>
        <p:spPr>
          <a:xfrm>
            <a:off x="477376" y="239030"/>
            <a:ext cx="6609810" cy="395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2400" dirty="0">
                <a:solidFill>
                  <a:srgbClr val="172B7E"/>
                </a:solidFill>
                <a:latin typeface="Ancizar Serif"/>
                <a:cs typeface="Ancizar Serif"/>
              </a:rPr>
              <a:t>“Mi primer diseño”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E45A7BF2-CFDC-3ED8-1AE5-006E5329CB35}"/>
              </a:ext>
            </a:extLst>
          </p:cNvPr>
          <p:cNvSpPr txBox="1">
            <a:spLocks/>
          </p:cNvSpPr>
          <p:nvPr/>
        </p:nvSpPr>
        <p:spPr>
          <a:xfrm>
            <a:off x="477375" y="641723"/>
            <a:ext cx="7877165" cy="24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1400" spc="300" dirty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DOMINIO COMPORTAMENTAL</a:t>
            </a:r>
            <a:endParaRPr lang="es-ES" sz="1400" spc="300" dirty="0">
              <a:solidFill>
                <a:srgbClr val="172B7E"/>
              </a:solidFill>
              <a:latin typeface="Ancizar Sans" panose="020B0602040300000003" pitchFamily="34" charset="0"/>
              <a:cs typeface="Ancizar Serif"/>
            </a:endParaRP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FBD7FBF5-59C9-5E26-BAA0-46E1EC0BA12B}"/>
              </a:ext>
            </a:extLst>
          </p:cNvPr>
          <p:cNvSpPr txBox="1">
            <a:spLocks/>
          </p:cNvSpPr>
          <p:nvPr/>
        </p:nvSpPr>
        <p:spPr>
          <a:xfrm>
            <a:off x="602947" y="1240773"/>
            <a:ext cx="798488" cy="5619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000" dirty="0">
                <a:solidFill>
                  <a:srgbClr val="19937C"/>
                </a:solidFill>
                <a:latin typeface="Ancizar Sans Extrabold"/>
                <a:cs typeface="Ancizar Sans Extrabold"/>
              </a:rPr>
              <a:t>a.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5343333-0099-EBA6-9968-CB22A896FF5B}"/>
              </a:ext>
            </a:extLst>
          </p:cNvPr>
          <p:cNvSpPr txBox="1"/>
          <p:nvPr/>
        </p:nvSpPr>
        <p:spPr>
          <a:xfrm>
            <a:off x="948005" y="1726454"/>
            <a:ext cx="3297423" cy="3728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Priorizar uso de baterías si están cargadas.</a:t>
            </a:r>
          </a:p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Compensar las fallas en la red intercomunicada.</a:t>
            </a:r>
          </a:p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Uso de energía solar de la fuente si esta disponible.</a:t>
            </a:r>
          </a:p>
        </p:txBody>
      </p:sp>
      <p:sp>
        <p:nvSpPr>
          <p:cNvPr id="18" name="1 Rectángulo">
            <a:extLst>
              <a:ext uri="{FF2B5EF4-FFF2-40B4-BE49-F238E27FC236}">
                <a16:creationId xmlns:a16="http://schemas.microsoft.com/office/drawing/2014/main" id="{5BF62CAE-7673-02B9-E0D7-BC116E41A306}"/>
              </a:ext>
            </a:extLst>
          </p:cNvPr>
          <p:cNvSpPr/>
          <p:nvPr/>
        </p:nvSpPr>
        <p:spPr>
          <a:xfrm>
            <a:off x="4702641" y="1334279"/>
            <a:ext cx="3610934" cy="4255017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181069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EA0304-8919-8FB8-50FA-05647159AA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E18BE361-5DED-7ADD-2FBB-156E8ED2EAAB}"/>
              </a:ext>
            </a:extLst>
          </p:cNvPr>
          <p:cNvSpPr/>
          <p:nvPr/>
        </p:nvSpPr>
        <p:spPr>
          <a:xfrm>
            <a:off x="602946" y="5676007"/>
            <a:ext cx="2961070" cy="24320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ncizar Sans Thin"/>
                <a:cs typeface="Ancizar Sans Thin"/>
              </a:rPr>
              <a:t>Pie de imagen / Imagen grande alineada a la izquierda</a:t>
            </a:r>
          </a:p>
        </p:txBody>
      </p:sp>
      <p:pic>
        <p:nvPicPr>
          <p:cNvPr id="7" name="Imagen 6" descr="dos contenedores-08.eps">
            <a:extLst>
              <a:ext uri="{FF2B5EF4-FFF2-40B4-BE49-F238E27FC236}">
                <a16:creationId xmlns:a16="http://schemas.microsoft.com/office/drawing/2014/main" id="{F4263E8B-E18F-37EF-BB0F-41D2C39387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86" y="1178600"/>
            <a:ext cx="7949514" cy="4565444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C7A4A955-6C53-9492-3F87-00F763CDCCFA}"/>
              </a:ext>
            </a:extLst>
          </p:cNvPr>
          <p:cNvSpPr txBox="1">
            <a:spLocks/>
          </p:cNvSpPr>
          <p:nvPr/>
        </p:nvSpPr>
        <p:spPr>
          <a:xfrm>
            <a:off x="477376" y="239030"/>
            <a:ext cx="6609810" cy="395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2400" dirty="0">
                <a:solidFill>
                  <a:srgbClr val="172B7E"/>
                </a:solidFill>
                <a:latin typeface="Ancizar Serif"/>
                <a:cs typeface="Ancizar Serif"/>
              </a:rPr>
              <a:t>“Mi primer diseño”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3567E01E-5F7B-90AC-2D51-09604EACE79E}"/>
              </a:ext>
            </a:extLst>
          </p:cNvPr>
          <p:cNvSpPr txBox="1">
            <a:spLocks/>
          </p:cNvSpPr>
          <p:nvPr/>
        </p:nvSpPr>
        <p:spPr>
          <a:xfrm>
            <a:off x="477375" y="641723"/>
            <a:ext cx="7877165" cy="24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1400" spc="300" dirty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DOMINIO ESTRUCTURAL</a:t>
            </a:r>
            <a:endParaRPr lang="es-ES" sz="1400" spc="300" dirty="0">
              <a:solidFill>
                <a:srgbClr val="172B7E"/>
              </a:solidFill>
              <a:latin typeface="Ancizar Sans" panose="020B0602040300000003" pitchFamily="34" charset="0"/>
              <a:cs typeface="Ancizar Serif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A2E6494B-3061-B955-2AA8-30B5958A55BC}"/>
              </a:ext>
            </a:extLst>
          </p:cNvPr>
          <p:cNvSpPr txBox="1">
            <a:spLocks/>
          </p:cNvSpPr>
          <p:nvPr/>
        </p:nvSpPr>
        <p:spPr>
          <a:xfrm>
            <a:off x="6442499" y="5736471"/>
            <a:ext cx="1963135" cy="2481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"/>
                <a:cs typeface="Ancizar Sans"/>
              </a:rPr>
              <a:t>Fuente: Propia</a:t>
            </a:r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F1EB3573-6C5C-8400-576C-464027A432DD}"/>
              </a:ext>
            </a:extLst>
          </p:cNvPr>
          <p:cNvCxnSpPr/>
          <p:nvPr/>
        </p:nvCxnSpPr>
        <p:spPr>
          <a:xfrm>
            <a:off x="6427661" y="5736470"/>
            <a:ext cx="0" cy="248154"/>
          </a:xfrm>
          <a:prstGeom prst="line">
            <a:avLst/>
          </a:prstGeom>
          <a:ln>
            <a:solidFill>
              <a:srgbClr val="2BA287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ítulo 1">
            <a:extLst>
              <a:ext uri="{FF2B5EF4-FFF2-40B4-BE49-F238E27FC236}">
                <a16:creationId xmlns:a16="http://schemas.microsoft.com/office/drawing/2014/main" id="{4114FC4B-D161-F652-B712-191B59AD01C7}"/>
              </a:ext>
            </a:extLst>
          </p:cNvPr>
          <p:cNvSpPr txBox="1">
            <a:spLocks/>
          </p:cNvSpPr>
          <p:nvPr/>
        </p:nvSpPr>
        <p:spPr>
          <a:xfrm>
            <a:off x="602947" y="1240773"/>
            <a:ext cx="798488" cy="5619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000" dirty="0">
                <a:solidFill>
                  <a:srgbClr val="19937C"/>
                </a:solidFill>
                <a:latin typeface="Ancizar Sans Extrabold"/>
                <a:cs typeface="Ancizar Sans Extrabold"/>
              </a:rPr>
              <a:t>b.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D18719BA-3479-AF35-122F-3B3CEF2B30F7}"/>
              </a:ext>
            </a:extLst>
          </p:cNvPr>
          <p:cNvSpPr txBox="1"/>
          <p:nvPr/>
        </p:nvSpPr>
        <p:spPr>
          <a:xfrm>
            <a:off x="948005" y="1726454"/>
            <a:ext cx="3297423" cy="3728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Se definen las entradas A (sensor de irradiancia), B(sensor estado de carga de baterías), C(sensor de estado de red eléctrica) y Ei (paro de emergencia)</a:t>
            </a:r>
          </a:p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Ancizar Sans Light" panose="020B0502040300000003" pitchFamily="34" charset="0"/>
              <a:cs typeface="Ancizar Serif"/>
            </a:endParaRPr>
          </a:p>
        </p:txBody>
      </p:sp>
      <p:sp>
        <p:nvSpPr>
          <p:cNvPr id="18" name="1 Rectángulo">
            <a:extLst>
              <a:ext uri="{FF2B5EF4-FFF2-40B4-BE49-F238E27FC236}">
                <a16:creationId xmlns:a16="http://schemas.microsoft.com/office/drawing/2014/main" id="{E8B0D7F1-BA47-D7E0-AAC2-C4CA451341CE}"/>
              </a:ext>
            </a:extLst>
          </p:cNvPr>
          <p:cNvSpPr/>
          <p:nvPr/>
        </p:nvSpPr>
        <p:spPr>
          <a:xfrm>
            <a:off x="4743606" y="1802768"/>
            <a:ext cx="3610934" cy="3200057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7105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8A95E3-99B7-0528-D238-AED37FEE6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94224B77-8292-4EC9-9D3D-FB7362554A6C}"/>
              </a:ext>
            </a:extLst>
          </p:cNvPr>
          <p:cNvSpPr/>
          <p:nvPr/>
        </p:nvSpPr>
        <p:spPr>
          <a:xfrm>
            <a:off x="602946" y="5676007"/>
            <a:ext cx="2961070" cy="24320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ncizar Sans Thin"/>
                <a:cs typeface="Ancizar Sans Thin"/>
              </a:rPr>
              <a:t>Bosquejo diagrama Ladder</a:t>
            </a:r>
          </a:p>
        </p:txBody>
      </p:sp>
      <p:pic>
        <p:nvPicPr>
          <p:cNvPr id="7" name="Imagen 6" descr="dos contenedores-08.eps">
            <a:extLst>
              <a:ext uri="{FF2B5EF4-FFF2-40B4-BE49-F238E27FC236}">
                <a16:creationId xmlns:a16="http://schemas.microsoft.com/office/drawing/2014/main" id="{4FBE809C-7696-7C66-8651-69B4A3ACE5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86" y="1178600"/>
            <a:ext cx="7949514" cy="4565444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E603D38A-626B-9CB9-DF31-1207BEEE383B}"/>
              </a:ext>
            </a:extLst>
          </p:cNvPr>
          <p:cNvSpPr txBox="1">
            <a:spLocks/>
          </p:cNvSpPr>
          <p:nvPr/>
        </p:nvSpPr>
        <p:spPr>
          <a:xfrm>
            <a:off x="477376" y="239030"/>
            <a:ext cx="6609810" cy="395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2400" dirty="0">
                <a:solidFill>
                  <a:srgbClr val="172B7E"/>
                </a:solidFill>
                <a:latin typeface="Ancizar Serif"/>
                <a:cs typeface="Ancizar Serif"/>
              </a:rPr>
              <a:t>“Mi primer diseño”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5254FC6B-4489-9981-BFC9-E8C97380042D}"/>
              </a:ext>
            </a:extLst>
          </p:cNvPr>
          <p:cNvSpPr txBox="1">
            <a:spLocks/>
          </p:cNvSpPr>
          <p:nvPr/>
        </p:nvSpPr>
        <p:spPr>
          <a:xfrm>
            <a:off x="477375" y="641723"/>
            <a:ext cx="7877165" cy="24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1400" spc="300" dirty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DOMINIO ESTRUCTURAL</a:t>
            </a:r>
            <a:endParaRPr lang="es-ES" sz="1400" spc="300" dirty="0">
              <a:solidFill>
                <a:srgbClr val="172B7E"/>
              </a:solidFill>
              <a:latin typeface="Ancizar Sans" panose="020B0602040300000003" pitchFamily="34" charset="0"/>
              <a:cs typeface="Ancizar Serif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6868E028-BCF7-BE5B-1218-34C848A0711C}"/>
              </a:ext>
            </a:extLst>
          </p:cNvPr>
          <p:cNvSpPr txBox="1">
            <a:spLocks/>
          </p:cNvSpPr>
          <p:nvPr/>
        </p:nvSpPr>
        <p:spPr>
          <a:xfrm>
            <a:off x="6442499" y="5736471"/>
            <a:ext cx="1963135" cy="2481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"/>
                <a:cs typeface="Ancizar Sans"/>
              </a:rPr>
              <a:t>Fuente: Propia</a:t>
            </a:r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178BAF3A-7D5D-09C6-C885-BAC197035217}"/>
              </a:ext>
            </a:extLst>
          </p:cNvPr>
          <p:cNvCxnSpPr/>
          <p:nvPr/>
        </p:nvCxnSpPr>
        <p:spPr>
          <a:xfrm>
            <a:off x="6427661" y="5736470"/>
            <a:ext cx="0" cy="248154"/>
          </a:xfrm>
          <a:prstGeom prst="line">
            <a:avLst/>
          </a:prstGeom>
          <a:ln>
            <a:solidFill>
              <a:srgbClr val="2BA287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ítulo 1">
            <a:extLst>
              <a:ext uri="{FF2B5EF4-FFF2-40B4-BE49-F238E27FC236}">
                <a16:creationId xmlns:a16="http://schemas.microsoft.com/office/drawing/2014/main" id="{8D609EE6-82E2-F70D-8907-FC02BB6EC555}"/>
              </a:ext>
            </a:extLst>
          </p:cNvPr>
          <p:cNvSpPr txBox="1">
            <a:spLocks/>
          </p:cNvSpPr>
          <p:nvPr/>
        </p:nvSpPr>
        <p:spPr>
          <a:xfrm>
            <a:off x="602947" y="1240773"/>
            <a:ext cx="798488" cy="5619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000" dirty="0">
                <a:solidFill>
                  <a:srgbClr val="19937C"/>
                </a:solidFill>
                <a:latin typeface="Ancizar Sans Extrabold"/>
                <a:cs typeface="Ancizar Sans Extrabold"/>
              </a:rPr>
              <a:t>b.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E3AF7FB-C034-256A-3ACB-437B8E6695E8}"/>
              </a:ext>
            </a:extLst>
          </p:cNvPr>
          <p:cNvSpPr txBox="1"/>
          <p:nvPr/>
        </p:nvSpPr>
        <p:spPr>
          <a:xfrm>
            <a:off x="948005" y="1726454"/>
            <a:ext cx="3297423" cy="2509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Partiendo del comportamiento esperado, se determina el siguiente plano de Ladder.</a:t>
            </a:r>
          </a:p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Ancizar Sans Light" panose="020B0502040300000003" pitchFamily="34" charset="0"/>
              <a:cs typeface="Ancizar Serif"/>
            </a:endParaRPr>
          </a:p>
        </p:txBody>
      </p:sp>
      <p:sp>
        <p:nvSpPr>
          <p:cNvPr id="18" name="1 Rectángulo">
            <a:extLst>
              <a:ext uri="{FF2B5EF4-FFF2-40B4-BE49-F238E27FC236}">
                <a16:creationId xmlns:a16="http://schemas.microsoft.com/office/drawing/2014/main" id="{45E13AEF-25C1-6D65-B031-B9C563B84CFA}"/>
              </a:ext>
            </a:extLst>
          </p:cNvPr>
          <p:cNvSpPr/>
          <p:nvPr/>
        </p:nvSpPr>
        <p:spPr>
          <a:xfrm>
            <a:off x="4748985" y="2143432"/>
            <a:ext cx="3605555" cy="2859394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45470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8B840E-F6A2-D8F3-DA57-E43F6D5FC7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84DCE841-F4D9-FC95-862B-7DC7F8621D90}"/>
              </a:ext>
            </a:extLst>
          </p:cNvPr>
          <p:cNvSpPr/>
          <p:nvPr/>
        </p:nvSpPr>
        <p:spPr>
          <a:xfrm>
            <a:off x="602946" y="5676007"/>
            <a:ext cx="2961070" cy="24320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ncizar Sans Thin"/>
                <a:cs typeface="Ancizar Sans Thin"/>
              </a:rPr>
              <a:t>Circuito simulado en Digital</a:t>
            </a:r>
          </a:p>
        </p:txBody>
      </p:sp>
      <p:pic>
        <p:nvPicPr>
          <p:cNvPr id="7" name="Imagen 6" descr="dos contenedores-08.eps">
            <a:extLst>
              <a:ext uri="{FF2B5EF4-FFF2-40B4-BE49-F238E27FC236}">
                <a16:creationId xmlns:a16="http://schemas.microsoft.com/office/drawing/2014/main" id="{75C814DB-3BD9-B8BC-CD8A-24CDD0FB14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86" y="1178600"/>
            <a:ext cx="7949514" cy="4565444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239C03FC-C3CF-7FF0-8D88-E604A1FC6B5E}"/>
              </a:ext>
            </a:extLst>
          </p:cNvPr>
          <p:cNvSpPr txBox="1">
            <a:spLocks/>
          </p:cNvSpPr>
          <p:nvPr/>
        </p:nvSpPr>
        <p:spPr>
          <a:xfrm>
            <a:off x="477376" y="239030"/>
            <a:ext cx="6609810" cy="395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2400" dirty="0">
                <a:solidFill>
                  <a:srgbClr val="172B7E"/>
                </a:solidFill>
                <a:latin typeface="Ancizar Serif"/>
                <a:cs typeface="Ancizar Serif"/>
              </a:rPr>
              <a:t>“Mi primer diseño”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A87D4CF9-6829-DE75-18BC-4D1A620A93D8}"/>
              </a:ext>
            </a:extLst>
          </p:cNvPr>
          <p:cNvSpPr txBox="1">
            <a:spLocks/>
          </p:cNvSpPr>
          <p:nvPr/>
        </p:nvSpPr>
        <p:spPr>
          <a:xfrm>
            <a:off x="477375" y="641723"/>
            <a:ext cx="7877165" cy="24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1400" spc="300" dirty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DOMINIO ESTRUCTURAL</a:t>
            </a:r>
            <a:endParaRPr lang="es-ES" sz="1400" spc="300" dirty="0">
              <a:solidFill>
                <a:srgbClr val="172B7E"/>
              </a:solidFill>
              <a:latin typeface="Ancizar Sans" panose="020B0602040300000003" pitchFamily="34" charset="0"/>
              <a:cs typeface="Ancizar Serif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C43AA83E-AD78-5DC5-D2BB-FD6523319733}"/>
              </a:ext>
            </a:extLst>
          </p:cNvPr>
          <p:cNvSpPr txBox="1">
            <a:spLocks/>
          </p:cNvSpPr>
          <p:nvPr/>
        </p:nvSpPr>
        <p:spPr>
          <a:xfrm>
            <a:off x="6442499" y="5736471"/>
            <a:ext cx="1963135" cy="2481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"/>
                <a:cs typeface="Ancizar Sans"/>
              </a:rPr>
              <a:t>Fuente: Propia </a:t>
            </a:r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8FBB71FA-6776-2DC5-5BB3-4277887DFC8E}"/>
              </a:ext>
            </a:extLst>
          </p:cNvPr>
          <p:cNvCxnSpPr/>
          <p:nvPr/>
        </p:nvCxnSpPr>
        <p:spPr>
          <a:xfrm>
            <a:off x="6427661" y="5736470"/>
            <a:ext cx="0" cy="248154"/>
          </a:xfrm>
          <a:prstGeom prst="line">
            <a:avLst/>
          </a:prstGeom>
          <a:ln>
            <a:solidFill>
              <a:srgbClr val="2BA287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ítulo 1">
            <a:extLst>
              <a:ext uri="{FF2B5EF4-FFF2-40B4-BE49-F238E27FC236}">
                <a16:creationId xmlns:a16="http://schemas.microsoft.com/office/drawing/2014/main" id="{AFB11343-C050-96EB-D3C7-C89165D9ADA7}"/>
              </a:ext>
            </a:extLst>
          </p:cNvPr>
          <p:cNvSpPr txBox="1">
            <a:spLocks/>
          </p:cNvSpPr>
          <p:nvPr/>
        </p:nvSpPr>
        <p:spPr>
          <a:xfrm>
            <a:off x="602947" y="1240773"/>
            <a:ext cx="798488" cy="5619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000" dirty="0">
                <a:solidFill>
                  <a:srgbClr val="19937C"/>
                </a:solidFill>
                <a:latin typeface="Ancizar Sans Extrabold"/>
                <a:cs typeface="Ancizar Sans Extrabold"/>
              </a:rPr>
              <a:t>b.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A7C2452-5405-69FA-260A-89BA7F9E8734}"/>
              </a:ext>
            </a:extLst>
          </p:cNvPr>
          <p:cNvSpPr txBox="1"/>
          <p:nvPr/>
        </p:nvSpPr>
        <p:spPr>
          <a:xfrm>
            <a:off x="948005" y="1726454"/>
            <a:ext cx="3297423" cy="2103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Del diagrama Ladder, se determina el diagrama de compuertas.</a:t>
            </a:r>
          </a:p>
          <a:p>
            <a:pPr marL="285750" indent="-285750">
              <a:lnSpc>
                <a:spcPct val="110000"/>
              </a:lnSpc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Ancizar Sans Light" panose="020B0502040300000003" pitchFamily="34" charset="0"/>
              <a:cs typeface="Ancizar Serif"/>
            </a:endParaRPr>
          </a:p>
        </p:txBody>
      </p:sp>
      <p:sp>
        <p:nvSpPr>
          <p:cNvPr id="18" name="1 Rectángulo">
            <a:extLst>
              <a:ext uri="{FF2B5EF4-FFF2-40B4-BE49-F238E27FC236}">
                <a16:creationId xmlns:a16="http://schemas.microsoft.com/office/drawing/2014/main" id="{BDF07156-F678-AB33-9A1B-1AB4E3D9FFA2}"/>
              </a:ext>
            </a:extLst>
          </p:cNvPr>
          <p:cNvSpPr/>
          <p:nvPr/>
        </p:nvSpPr>
        <p:spPr>
          <a:xfrm>
            <a:off x="4748985" y="2143432"/>
            <a:ext cx="3605555" cy="2859394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92722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508C5F-4014-7124-FA40-E2DB860ABC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BCDE325A-7CD3-EECE-BF76-CB1F1778EEF7}"/>
              </a:ext>
            </a:extLst>
          </p:cNvPr>
          <p:cNvSpPr txBox="1">
            <a:spLocks/>
          </p:cNvSpPr>
          <p:nvPr/>
        </p:nvSpPr>
        <p:spPr>
          <a:xfrm>
            <a:off x="477376" y="239030"/>
            <a:ext cx="6609810" cy="395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2400" dirty="0">
                <a:solidFill>
                  <a:srgbClr val="172B7E"/>
                </a:solidFill>
                <a:latin typeface="Ancizar Serif"/>
                <a:cs typeface="Ancizar Serif"/>
              </a:rPr>
              <a:t>“Mi primer diseño”</a:t>
            </a: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BC4C5FD5-533E-D0AA-0D20-1CBD38E856F8}"/>
              </a:ext>
            </a:extLst>
          </p:cNvPr>
          <p:cNvSpPr txBox="1">
            <a:spLocks/>
          </p:cNvSpPr>
          <p:nvPr/>
        </p:nvSpPr>
        <p:spPr>
          <a:xfrm>
            <a:off x="477375" y="641723"/>
            <a:ext cx="7877165" cy="24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CO" sz="1400" spc="300" dirty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DOMINIO FISICO</a:t>
            </a:r>
            <a:endParaRPr lang="es-ES" sz="1400" spc="300" dirty="0">
              <a:solidFill>
                <a:srgbClr val="172B7E"/>
              </a:solidFill>
              <a:latin typeface="Ancizar Sans" panose="020B0602040300000003" pitchFamily="34" charset="0"/>
              <a:cs typeface="Ancizar Serif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BC504490-8EC0-A25D-D80E-83FDF75D76E2}"/>
              </a:ext>
            </a:extLst>
          </p:cNvPr>
          <p:cNvSpPr/>
          <p:nvPr/>
        </p:nvSpPr>
        <p:spPr>
          <a:xfrm>
            <a:off x="194959" y="4840265"/>
            <a:ext cx="2961070" cy="24320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ncizar Sans Thin"/>
                <a:cs typeface="Ancizar Sans Thin"/>
              </a:rPr>
              <a:t>Video demostrativo del funcionamiento del circuito de control</a:t>
            </a:r>
          </a:p>
        </p:txBody>
      </p:sp>
      <p:sp>
        <p:nvSpPr>
          <p:cNvPr id="20" name="21 Rectángulo">
            <a:extLst>
              <a:ext uri="{FF2B5EF4-FFF2-40B4-BE49-F238E27FC236}">
                <a16:creationId xmlns:a16="http://schemas.microsoft.com/office/drawing/2014/main" id="{F407324A-0923-3DCB-41FF-BB69C1EA3F81}"/>
              </a:ext>
            </a:extLst>
          </p:cNvPr>
          <p:cNvSpPr/>
          <p:nvPr/>
        </p:nvSpPr>
        <p:spPr>
          <a:xfrm>
            <a:off x="2453640" y="3239265"/>
            <a:ext cx="1363811" cy="2975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0000"/>
              </a:lnSpc>
            </a:pPr>
            <a:r>
              <a:rPr lang="es-CO" sz="16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Ancizar Sans" pitchFamily="34" charset="0"/>
                <a:cs typeface="Ancizar Sans"/>
              </a:rPr>
              <a:t>IMAGEN</a:t>
            </a:r>
            <a:endParaRPr lang="es-ES" sz="1600" b="1" spc="300" dirty="0">
              <a:solidFill>
                <a:schemeClr val="tx1">
                  <a:lumMod val="50000"/>
                  <a:lumOff val="50000"/>
                </a:schemeClr>
              </a:solidFill>
              <a:latin typeface="Ancizar Sans" pitchFamily="34" charset="0"/>
              <a:cs typeface="Ancizar Sans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70A1529-2357-1A9C-76C0-A03C41A80A4C}"/>
              </a:ext>
            </a:extLst>
          </p:cNvPr>
          <p:cNvSpPr txBox="1"/>
          <p:nvPr/>
        </p:nvSpPr>
        <p:spPr>
          <a:xfrm>
            <a:off x="6072885" y="1385485"/>
            <a:ext cx="266987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Por ultimo, se sintetiza el código </a:t>
            </a:r>
            <a:r>
              <a:rPr lang="es-E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verilog</a:t>
            </a:r>
            <a:r>
              <a:rPr lang="es-E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 obtenido del programa de simulación Digital, se asignan los pines de salida de manera arbitraria con diodos LED para representar la activación del conmutador o interruptor en nuestro sistema</a:t>
            </a:r>
          </a:p>
        </p:txBody>
      </p:sp>
      <p:pic>
        <p:nvPicPr>
          <p:cNvPr id="3" name="Video FPGA">
            <a:hlinkClick r:id="" action="ppaction://media"/>
            <a:extLst>
              <a:ext uri="{FF2B5EF4-FFF2-40B4-BE49-F238E27FC236}">
                <a16:creationId xmlns:a16="http://schemas.microsoft.com/office/drawing/2014/main" id="{15DE86B2-8C4F-A16F-BA82-A160E165FF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4959" y="1493640"/>
            <a:ext cx="5752313" cy="3235676"/>
          </a:xfrm>
          <a:prstGeom prst="rect">
            <a:avLst/>
          </a:prstGeom>
          <a:ln w="107950" cap="rnd">
            <a:solidFill>
              <a:srgbClr val="C8C6BD"/>
            </a:solidFill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17145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300667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9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Plantilla-presentac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Plantilla-presentacion.thmx</Template>
  <TotalTime>771</TotalTime>
  <Words>336</Words>
  <Application>Microsoft Office PowerPoint</Application>
  <PresentationFormat>Presentación en pantalla (4:3)</PresentationFormat>
  <Paragraphs>46</Paragraphs>
  <Slides>10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9" baseType="lpstr">
      <vt:lpstr>Ancizar Sans</vt:lpstr>
      <vt:lpstr>Ancizar Sans Extrabold</vt:lpstr>
      <vt:lpstr>Ancizar Sans Light</vt:lpstr>
      <vt:lpstr>Ancizar Sans Thin</vt:lpstr>
      <vt:lpstr>Ancizar Serif</vt:lpstr>
      <vt:lpstr>Arial</vt:lpstr>
      <vt:lpstr>Calibri</vt:lpstr>
      <vt:lpstr>Wingdings</vt:lpstr>
      <vt:lpstr>Plantilla-presentacion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Unimedios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</dc:title>
  <dc:creator>Shayu Garnica</dc:creator>
  <cp:lastModifiedBy>Juan Otalora</cp:lastModifiedBy>
  <cp:revision>81</cp:revision>
  <dcterms:created xsi:type="dcterms:W3CDTF">2018-07-09T16:33:10Z</dcterms:created>
  <dcterms:modified xsi:type="dcterms:W3CDTF">2025-01-27T00:35:49Z</dcterms:modified>
</cp:coreProperties>
</file>

<file path=docProps/thumbnail.jpeg>
</file>